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73" r:id="rId4"/>
    <p:sldId id="275" r:id="rId5"/>
    <p:sldId id="277" r:id="rId6"/>
    <p:sldId id="272" r:id="rId7"/>
    <p:sldId id="257" r:id="rId8"/>
  </p:sldIdLst>
  <p:sldSz cx="12192000" cy="6858000"/>
  <p:notesSz cx="6858000" cy="9144000"/>
  <p:embeddedFontLs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Trebuchet MS" panose="020B0603020202020204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6576" userDrawn="1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9" roundtripDataSignature="AMtx7mgjr8Fu5jHKwk3WTPTX+pD62MsT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2B7FD0-02FC-46BB-87BE-C0AA23F835A2}">
  <a:tblStyle styleId="{D82B7FD0-02FC-46BB-87BE-C0AA23F835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4"/>
  </p:normalViewPr>
  <p:slideViewPr>
    <p:cSldViewPr snapToGrid="0">
      <p:cViewPr>
        <p:scale>
          <a:sx n="51" d="100"/>
          <a:sy n="51" d="100"/>
        </p:scale>
        <p:origin x="588" y="306"/>
      </p:cViewPr>
      <p:guideLst>
        <p:guide orient="horz" pos="2160"/>
        <p:guide pos="65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30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>
          <a:extLst>
            <a:ext uri="{FF2B5EF4-FFF2-40B4-BE49-F238E27FC236}">
              <a16:creationId xmlns:a16="http://schemas.microsoft.com/office/drawing/2014/main" id="{B8CF1013-2857-985A-5144-E394C8C87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7:notes">
            <a:extLst>
              <a:ext uri="{FF2B5EF4-FFF2-40B4-BE49-F238E27FC236}">
                <a16:creationId xmlns:a16="http://schemas.microsoft.com/office/drawing/2014/main" id="{1B30C79D-5379-4CD8-19CC-15742C0E98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" name="Google Shape;318;p7:notes">
            <a:extLst>
              <a:ext uri="{FF2B5EF4-FFF2-40B4-BE49-F238E27FC236}">
                <a16:creationId xmlns:a16="http://schemas.microsoft.com/office/drawing/2014/main" id="{DF79FAD3-8B43-7D7C-6454-A16AEA4A97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7389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>
          <a:extLst>
            <a:ext uri="{FF2B5EF4-FFF2-40B4-BE49-F238E27FC236}">
              <a16:creationId xmlns:a16="http://schemas.microsoft.com/office/drawing/2014/main" id="{3B64D861-1167-1EE0-AB4C-9E68FFB8D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>
            <a:extLst>
              <a:ext uri="{FF2B5EF4-FFF2-40B4-BE49-F238E27FC236}">
                <a16:creationId xmlns:a16="http://schemas.microsoft.com/office/drawing/2014/main" id="{8AC82359-ED32-E030-18C6-47CF3CA342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:notes">
            <a:extLst>
              <a:ext uri="{FF2B5EF4-FFF2-40B4-BE49-F238E27FC236}">
                <a16:creationId xmlns:a16="http://schemas.microsoft.com/office/drawing/2014/main" id="{4455E169-F233-1242-56F6-A17C62C911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6178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>
          <a:extLst>
            <a:ext uri="{FF2B5EF4-FFF2-40B4-BE49-F238E27FC236}">
              <a16:creationId xmlns:a16="http://schemas.microsoft.com/office/drawing/2014/main" id="{1DDEF184-1FEF-A371-651F-E1106D809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7:notes">
            <a:extLst>
              <a:ext uri="{FF2B5EF4-FFF2-40B4-BE49-F238E27FC236}">
                <a16:creationId xmlns:a16="http://schemas.microsoft.com/office/drawing/2014/main" id="{F7635F1C-D522-3501-905C-3A1B96F88C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7:notes">
            <a:extLst>
              <a:ext uri="{FF2B5EF4-FFF2-40B4-BE49-F238E27FC236}">
                <a16:creationId xmlns:a16="http://schemas.microsoft.com/office/drawing/2014/main" id="{DF0CFB62-EDC3-579C-E531-D532BFB0A5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6702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VER-PAGE 02">
  <p:cSld name="COVER-PAGE 02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6"/>
          <p:cNvSpPr>
            <a:spLocks noGrp="1"/>
          </p:cNvSpPr>
          <p:nvPr>
            <p:ph type="pic" idx="2"/>
          </p:nvPr>
        </p:nvSpPr>
        <p:spPr>
          <a:xfrm>
            <a:off x="550606" y="546100"/>
            <a:ext cx="5431094" cy="574675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sp>
      <p:sp>
        <p:nvSpPr>
          <p:cNvPr id="17" name="Google Shape;17;p16"/>
          <p:cNvSpPr/>
          <p:nvPr/>
        </p:nvSpPr>
        <p:spPr>
          <a:xfrm>
            <a:off x="5981700" y="1476322"/>
            <a:ext cx="6210300" cy="390535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" name="Google Shape;18;p16"/>
          <p:cNvSpPr>
            <a:spLocks noGrp="1"/>
          </p:cNvSpPr>
          <p:nvPr>
            <p:ph type="pic" idx="3"/>
          </p:nvPr>
        </p:nvSpPr>
        <p:spPr>
          <a:xfrm>
            <a:off x="10213632" y="6836"/>
            <a:ext cx="1423968" cy="1425600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16"/>
          <p:cNvSpPr txBox="1">
            <a:spLocks noGrp="1"/>
          </p:cNvSpPr>
          <p:nvPr>
            <p:ph type="title"/>
          </p:nvPr>
        </p:nvSpPr>
        <p:spPr>
          <a:xfrm>
            <a:off x="6705600" y="1733182"/>
            <a:ext cx="4935538" cy="58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rebuchet MS"/>
              <a:buNone/>
              <a:defRPr sz="4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body" idx="1"/>
          </p:nvPr>
        </p:nvSpPr>
        <p:spPr>
          <a:xfrm>
            <a:off x="6705600" y="3636194"/>
            <a:ext cx="4941398" cy="346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/>
          <p:nvPr/>
        </p:nvSpPr>
        <p:spPr>
          <a:xfrm>
            <a:off x="6705600" y="4195722"/>
            <a:ext cx="483174" cy="4554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" name="Google Shape;22;p16"/>
          <p:cNvSpPr txBox="1"/>
          <p:nvPr/>
        </p:nvSpPr>
        <p:spPr>
          <a:xfrm>
            <a:off x="6705600" y="3356490"/>
            <a:ext cx="4935538" cy="58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Trebuchet MS"/>
              <a:buNone/>
            </a:pPr>
            <a:endParaRPr sz="40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" name="Google Shape;23;p16"/>
          <p:cNvSpPr txBox="1">
            <a:spLocks noGrp="1"/>
          </p:cNvSpPr>
          <p:nvPr>
            <p:ph type="body" idx="4"/>
          </p:nvPr>
        </p:nvSpPr>
        <p:spPr>
          <a:xfrm>
            <a:off x="6705600" y="4339656"/>
            <a:ext cx="2880000" cy="323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body" idx="5"/>
          </p:nvPr>
        </p:nvSpPr>
        <p:spPr>
          <a:xfrm>
            <a:off x="6705600" y="3127153"/>
            <a:ext cx="49320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Symbols"/>
              <a:buNone/>
              <a:defRPr sz="3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body" idx="6"/>
          </p:nvPr>
        </p:nvSpPr>
        <p:spPr>
          <a:xfrm>
            <a:off x="6705600" y="4658420"/>
            <a:ext cx="28800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096">
          <p15:clr>
            <a:srgbClr val="FBAE40"/>
          </p15:clr>
        </p15:guide>
        <p15:guide id="2" pos="7333">
          <p15:clr>
            <a:srgbClr val="FBAE40"/>
          </p15:clr>
        </p15:guide>
        <p15:guide id="3" pos="347">
          <p15:clr>
            <a:srgbClr val="FBAE40"/>
          </p15:clr>
        </p15:guide>
        <p15:guide id="4" orient="horz" pos="936">
          <p15:clr>
            <a:srgbClr val="FBAE40"/>
          </p15:clr>
        </p15:guide>
        <p15:guide id="5" orient="horz" pos="2296">
          <p15:clr>
            <a:srgbClr val="FBAE40"/>
          </p15:clr>
        </p15:guide>
        <p15:guide id="6" orient="horz" pos="3384">
          <p15:clr>
            <a:srgbClr val="FBAE40"/>
          </p15:clr>
        </p15:guide>
        <p15:guide id="7" pos="376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oryline-Title">
  <p:cSld name="Storyline-Titl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7"/>
          <p:cNvSpPr txBox="1">
            <a:spLocks noGrp="1"/>
          </p:cNvSpPr>
          <p:nvPr>
            <p:ph type="body" idx="1"/>
          </p:nvPr>
        </p:nvSpPr>
        <p:spPr>
          <a:xfrm>
            <a:off x="550626" y="328612"/>
            <a:ext cx="11090275" cy="659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1" i="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7"/>
          <p:cNvSpPr/>
          <p:nvPr/>
        </p:nvSpPr>
        <p:spPr>
          <a:xfrm>
            <a:off x="636929" y="987998"/>
            <a:ext cx="869866" cy="45719"/>
          </a:xfrm>
          <a:prstGeom prst="rect">
            <a:avLst/>
          </a:prstGeom>
          <a:solidFill>
            <a:srgbClr val="47BFFF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2"/>
          </p:nvPr>
        </p:nvSpPr>
        <p:spPr>
          <a:xfrm>
            <a:off x="550863" y="6169903"/>
            <a:ext cx="11090275" cy="268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Noto Sans Symbols"/>
              <a:buNone/>
              <a:defRPr sz="1100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body" idx="3"/>
          </p:nvPr>
        </p:nvSpPr>
        <p:spPr>
          <a:xfrm>
            <a:off x="550626" y="1090867"/>
            <a:ext cx="11090514" cy="31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sldNum" idx="12"/>
          </p:nvPr>
        </p:nvSpPr>
        <p:spPr>
          <a:xfrm>
            <a:off x="11740528" y="6680104"/>
            <a:ext cx="334617" cy="18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marL="0" marR="0" lvl="0" indent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l">
              <a:lnSpc>
                <a:spcPct val="90000"/>
              </a:lnSpc>
              <a:spcBef>
                <a:spcPts val="0"/>
              </a:spcBef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7333">
          <p15:clr>
            <a:srgbClr val="FBAE40"/>
          </p15:clr>
        </p15:guide>
        <p15:guide id="3" orient="horz" pos="391">
          <p15:clr>
            <a:srgbClr val="FBAE40"/>
          </p15:clr>
        </p15:guide>
        <p15:guide id="4" orient="horz" pos="618">
          <p15:clr>
            <a:srgbClr val="FBAE40"/>
          </p15:clr>
        </p15:guide>
        <p15:guide id="5" orient="horz" pos="4201">
          <p15:clr>
            <a:srgbClr val="FBAE40"/>
          </p15:clr>
        </p15:guide>
        <p15:guide id="6" pos="347">
          <p15:clr>
            <a:srgbClr val="FBAE40"/>
          </p15:clr>
        </p15:guide>
        <p15:guide id="7" orient="horz" pos="3884">
          <p15:clr>
            <a:srgbClr val="FBAE40"/>
          </p15:clr>
        </p15:guide>
        <p15:guide id="8" orient="horz" pos="86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oryline-Title">
  <p:cSld name="1_Storyline-Title 2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>
            <a:spLocks noGrp="1"/>
          </p:cNvSpPr>
          <p:nvPr>
            <p:ph type="sldNum" idx="12"/>
          </p:nvPr>
        </p:nvSpPr>
        <p:spPr>
          <a:xfrm>
            <a:off x="11740528" y="6680104"/>
            <a:ext cx="334617" cy="18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>
            <a:lvl1pPr marL="0" marR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00"/>
              <a:buFont typeface="Noto Sans Symbols"/>
              <a:buNone/>
              <a:defRPr sz="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" name="Google Shape;47;p20"/>
          <p:cNvSpPr/>
          <p:nvPr/>
        </p:nvSpPr>
        <p:spPr>
          <a:xfrm>
            <a:off x="-1" y="0"/>
            <a:ext cx="4041913" cy="6858000"/>
          </a:xfrm>
          <a:prstGeom prst="rect">
            <a:avLst/>
          </a:prstGeom>
          <a:solidFill>
            <a:srgbClr val="000033"/>
          </a:solidFill>
          <a:ln w="12700" cap="flat" cmpd="sng">
            <a:solidFill>
              <a:srgbClr val="36363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" name="Google Shape;48;p20"/>
          <p:cNvSpPr txBox="1">
            <a:spLocks noGrp="1"/>
          </p:cNvSpPr>
          <p:nvPr>
            <p:ph type="title"/>
          </p:nvPr>
        </p:nvSpPr>
        <p:spPr>
          <a:xfrm>
            <a:off x="491986" y="2559240"/>
            <a:ext cx="3057939" cy="173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rebuchet MS"/>
              <a:buNone/>
              <a:defRPr sz="3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2">
          <p15:clr>
            <a:srgbClr val="FBAE40"/>
          </p15:clr>
        </p15:guide>
        <p15:guide id="2" pos="7333">
          <p15:clr>
            <a:srgbClr val="FBAE40"/>
          </p15:clr>
        </p15:guide>
        <p15:guide id="3" orient="horz" pos="384">
          <p15:clr>
            <a:srgbClr val="FBAE40"/>
          </p15:clr>
        </p15:guide>
        <p15:guide id="4" orient="horz" pos="618">
          <p15:clr>
            <a:srgbClr val="FBAE40"/>
          </p15:clr>
        </p15:guide>
        <p15:guide id="5" orient="horz" pos="4201">
          <p15:clr>
            <a:srgbClr val="FBAE40"/>
          </p15:clr>
        </p15:guide>
        <p15:guide id="6" pos="347">
          <p15:clr>
            <a:srgbClr val="FBAE40"/>
          </p15:clr>
        </p15:guide>
        <p15:guide id="7" orient="horz" pos="3884">
          <p15:clr>
            <a:srgbClr val="FBAE40"/>
          </p15:clr>
        </p15:guide>
        <p15:guide id="8" orient="horz" pos="867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st-Page">
  <p:cSld name="Last-Page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1"/>
          <p:cNvSpPr/>
          <p:nvPr/>
        </p:nvSpPr>
        <p:spPr>
          <a:xfrm>
            <a:off x="-1" y="0"/>
            <a:ext cx="12192001" cy="4831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1" name="Google Shape;51;p21"/>
          <p:cNvSpPr/>
          <p:nvPr/>
        </p:nvSpPr>
        <p:spPr>
          <a:xfrm>
            <a:off x="506682" y="5987700"/>
            <a:ext cx="457200" cy="80683"/>
          </a:xfrm>
          <a:prstGeom prst="rect">
            <a:avLst/>
          </a:prstGeom>
          <a:solidFill>
            <a:srgbClr val="47B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2" name="Google Shape;52;p21"/>
          <p:cNvSpPr txBox="1">
            <a:spLocks noGrp="1"/>
          </p:cNvSpPr>
          <p:nvPr>
            <p:ph type="title"/>
          </p:nvPr>
        </p:nvSpPr>
        <p:spPr>
          <a:xfrm>
            <a:off x="506682" y="5189015"/>
            <a:ext cx="3443837" cy="743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Trebuchet MS"/>
              <a:buNone/>
              <a:defRPr sz="38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3" name="Google Shape;53;p21" descr="A picture containing graphics, screenshot, graphic design, circl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61939" y="4817257"/>
            <a:ext cx="1768225" cy="176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rebuchet MS"/>
              <a:buNone/>
              <a:defRPr sz="4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" name="Google Shape;13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4" name="Google Shape;14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airlines.org/dataset/u-s-passenger-carrier-delay-costs/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" descr="A picture containing graphics, screenshot, graphic design, circle&#10;&#10;Description automatically generated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55" r="56"/>
          <a:stretch/>
        </p:blipFill>
        <p:spPr>
          <a:xfrm>
            <a:off x="10213632" y="6836"/>
            <a:ext cx="1423968" cy="14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"/>
          <p:cNvSpPr txBox="1">
            <a:spLocks noGrp="1"/>
          </p:cNvSpPr>
          <p:nvPr>
            <p:ph type="title"/>
          </p:nvPr>
        </p:nvSpPr>
        <p:spPr>
          <a:xfrm>
            <a:off x="6705600" y="1733182"/>
            <a:ext cx="4935538" cy="58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</a:pPr>
            <a:r>
              <a:rPr lang="en-US" sz="2000" dirty="0"/>
              <a:t>Data Visualization</a:t>
            </a:r>
            <a:endParaRPr dirty="0"/>
          </a:p>
        </p:txBody>
      </p:sp>
      <p:sp>
        <p:nvSpPr>
          <p:cNvPr id="99" name="Google Shape;99;p1"/>
          <p:cNvSpPr txBox="1">
            <a:spLocks noGrp="1"/>
          </p:cNvSpPr>
          <p:nvPr>
            <p:ph type="body" idx="1"/>
          </p:nvPr>
        </p:nvSpPr>
        <p:spPr>
          <a:xfrm>
            <a:off x="6705600" y="5032164"/>
            <a:ext cx="4941398" cy="346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1100" dirty="0"/>
              <a:t>All graphs and visuals were prepared on </a:t>
            </a:r>
            <a:r>
              <a:rPr lang="en-US" sz="1100" dirty="0" err="1"/>
              <a:t>PowerBI</a:t>
            </a:r>
            <a:r>
              <a:rPr lang="en-US" sz="1100" dirty="0"/>
              <a:t> which can be found on the dashboard and interactively adjusted</a:t>
            </a:r>
          </a:p>
        </p:txBody>
      </p:sp>
      <p:sp>
        <p:nvSpPr>
          <p:cNvPr id="100" name="Google Shape;100;p1"/>
          <p:cNvSpPr txBox="1">
            <a:spLocks noGrp="1"/>
          </p:cNvSpPr>
          <p:nvPr>
            <p:ph type="body" idx="4"/>
          </p:nvPr>
        </p:nvSpPr>
        <p:spPr>
          <a:xfrm>
            <a:off x="6705600" y="4339656"/>
            <a:ext cx="2880000" cy="323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dirty="0"/>
              <a:t>October 5, 2025</a:t>
            </a:r>
            <a:endParaRPr dirty="0"/>
          </a:p>
        </p:txBody>
      </p:sp>
      <p:sp>
        <p:nvSpPr>
          <p:cNvPr id="101" name="Google Shape;101;p1"/>
          <p:cNvSpPr txBox="1">
            <a:spLocks noGrp="1"/>
          </p:cNvSpPr>
          <p:nvPr>
            <p:ph type="body" idx="5"/>
          </p:nvPr>
        </p:nvSpPr>
        <p:spPr>
          <a:xfrm>
            <a:off x="6705600" y="3127153"/>
            <a:ext cx="49320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 fontScale="47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None/>
            </a:pPr>
            <a:r>
              <a:rPr lang="en-US" dirty="0"/>
              <a:t>U.S. Federal Aviation Administration Flight Analysis (Cancelations &amp; Delays)</a:t>
            </a:r>
            <a:endParaRPr dirty="0"/>
          </a:p>
        </p:txBody>
      </p:sp>
      <p:sp>
        <p:nvSpPr>
          <p:cNvPr id="102" name="Google Shape;102;p1"/>
          <p:cNvSpPr txBox="1">
            <a:spLocks noGrp="1"/>
          </p:cNvSpPr>
          <p:nvPr>
            <p:ph type="body" idx="6"/>
          </p:nvPr>
        </p:nvSpPr>
        <p:spPr>
          <a:xfrm>
            <a:off x="6705600" y="4658420"/>
            <a:ext cx="28800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rPr lang="en-US" dirty="0"/>
              <a:t>Rawad Yared</a:t>
            </a:r>
            <a:endParaRPr dirty="0"/>
          </a:p>
        </p:txBody>
      </p:sp>
      <p:pic>
        <p:nvPicPr>
          <p:cNvPr id="103" name="Google Shape;103;p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/>
          <a:srcRect l="22690" t="-166" r="14306" b="166"/>
          <a:stretch>
            <a:fillRect/>
          </a:stretch>
        </p:blipFill>
        <p:spPr>
          <a:xfrm>
            <a:off x="550606" y="546100"/>
            <a:ext cx="5431094" cy="5746750"/>
          </a:xfrm>
          <a:prstGeom prst="rect">
            <a:avLst/>
          </a:prstGeom>
          <a:solidFill>
            <a:srgbClr val="D8D8D8"/>
          </a:solidFill>
          <a:ln>
            <a:noFill/>
          </a:ln>
        </p:spPr>
      </p:pic>
      <p:pic>
        <p:nvPicPr>
          <p:cNvPr id="3" name="Picture 2" descr="A logo of a federal aviation administration&#10;&#10;AI-generated content may be incorrect.">
            <a:extLst>
              <a:ext uri="{FF2B5EF4-FFF2-40B4-BE49-F238E27FC236}">
                <a16:creationId xmlns:a16="http://schemas.microsoft.com/office/drawing/2014/main" id="{61C1CFBD-FD11-F431-3C8D-323CF69E7A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460" y="407090"/>
            <a:ext cx="867480" cy="8674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"/>
          <p:cNvSpPr txBox="1">
            <a:spLocks noGrp="1"/>
          </p:cNvSpPr>
          <p:nvPr>
            <p:ph type="sldNum" idx="12"/>
          </p:nvPr>
        </p:nvSpPr>
        <p:spPr>
          <a:xfrm>
            <a:off x="11740528" y="6680104"/>
            <a:ext cx="334617" cy="18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321" name="Google Shape;321;p7"/>
          <p:cNvSpPr txBox="1">
            <a:spLocks noGrp="1"/>
          </p:cNvSpPr>
          <p:nvPr>
            <p:ph type="title"/>
          </p:nvPr>
        </p:nvSpPr>
        <p:spPr>
          <a:xfrm>
            <a:off x="491986" y="1896662"/>
            <a:ext cx="3057939" cy="315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None/>
            </a:pPr>
            <a:r>
              <a:rPr lang="en-US" sz="3600" dirty="0"/>
              <a:t>Project Context?</a:t>
            </a:r>
            <a:endParaRPr sz="3600" dirty="0"/>
          </a:p>
        </p:txBody>
      </p:sp>
      <p:sp>
        <p:nvSpPr>
          <p:cNvPr id="323" name="Google Shape;323;p7"/>
          <p:cNvSpPr/>
          <p:nvPr/>
        </p:nvSpPr>
        <p:spPr>
          <a:xfrm>
            <a:off x="5235447" y="3105649"/>
            <a:ext cx="6355128" cy="1865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CB9"/>
              </a:buClr>
              <a:buSzPts val="1600"/>
              <a:buFont typeface="Trebuchet MS"/>
              <a:buNone/>
            </a:pPr>
            <a:r>
              <a:rPr lang="en-US" sz="1600" b="1" i="0" u="none" strike="noStrike" cap="none" dirty="0">
                <a:solidFill>
                  <a:srgbClr val="005CB9"/>
                </a:solidFill>
                <a:latin typeface="Trebuchet MS"/>
                <a:ea typeface="Trebuchet MS"/>
                <a:cs typeface="Trebuchet MS"/>
                <a:sym typeface="Trebuchet MS"/>
              </a:rPr>
              <a:t>FAA: </a:t>
            </a:r>
            <a:r>
              <a:rPr lang="en-US" sz="1600" dirty="0">
                <a:solidFill>
                  <a:srgbClr val="0D2547"/>
                </a:solidFill>
                <a:latin typeface="Trebuchet MS"/>
                <a:sym typeface="Trebuchet MS"/>
              </a:rPr>
              <a:t>The Federal Aviation Administration (FAA) oversees the safety and efficiency of over 1.9 million flights each year across the United States.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CB9"/>
              </a:buClr>
              <a:buSzPts val="1600"/>
              <a:buFont typeface="Trebuchet MS"/>
              <a:buNone/>
            </a:pPr>
            <a:r>
              <a:rPr lang="en-US" sz="1600" dirty="0">
                <a:solidFill>
                  <a:srgbClr val="0D2547"/>
                </a:solidFill>
                <a:latin typeface="Trebuchet MS"/>
                <a:sym typeface="Trebuchet MS"/>
              </a:rPr>
              <a:t>In recent years, growing delays and cancellations have raised public frustration, disrupted airline operations, and increased regulatory pressure. FAA leaders needed a clear, data-driven view of the underlying trends and causes to guide targeted interventions.</a:t>
            </a:r>
            <a:endParaRPr sz="1600" dirty="0">
              <a:solidFill>
                <a:srgbClr val="0D2547"/>
              </a:solidFill>
              <a:latin typeface="Trebuchet MS"/>
            </a:endParaRPr>
          </a:p>
        </p:txBody>
      </p:sp>
      <p:cxnSp>
        <p:nvCxnSpPr>
          <p:cNvPr id="324" name="Google Shape;324;p7"/>
          <p:cNvCxnSpPr>
            <a:cxnSpLocks/>
          </p:cNvCxnSpPr>
          <p:nvPr/>
        </p:nvCxnSpPr>
        <p:spPr>
          <a:xfrm>
            <a:off x="4984240" y="3136649"/>
            <a:ext cx="0" cy="1748667"/>
          </a:xfrm>
          <a:prstGeom prst="straightConnector1">
            <a:avLst/>
          </a:prstGeom>
          <a:noFill/>
          <a:ln w="9525" cap="flat" cmpd="sng">
            <a:solidFill>
              <a:srgbClr val="005CB9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CA4BF496-F90A-93A7-07A1-7BA06BD2C528}"/>
              </a:ext>
            </a:extLst>
          </p:cNvPr>
          <p:cNvGrpSpPr/>
          <p:nvPr/>
        </p:nvGrpSpPr>
        <p:grpSpPr>
          <a:xfrm>
            <a:off x="1051323" y="512833"/>
            <a:ext cx="1939264" cy="1939264"/>
            <a:chOff x="969633" y="512833"/>
            <a:chExt cx="1939264" cy="1939264"/>
          </a:xfrm>
        </p:grpSpPr>
        <p:sp>
          <p:nvSpPr>
            <p:cNvPr id="5" name="Flowchart: Connector 4">
              <a:extLst>
                <a:ext uri="{FF2B5EF4-FFF2-40B4-BE49-F238E27FC236}">
                  <a16:creationId xmlns:a16="http://schemas.microsoft.com/office/drawing/2014/main" id="{4FA55A50-1EE3-047B-EAC3-28ADC232D73C}"/>
                </a:ext>
              </a:extLst>
            </p:cNvPr>
            <p:cNvSpPr/>
            <p:nvPr/>
          </p:nvSpPr>
          <p:spPr>
            <a:xfrm>
              <a:off x="969633" y="512833"/>
              <a:ext cx="1939264" cy="1939264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Graphic 3" descr="Questions with solid fill">
              <a:extLst>
                <a:ext uri="{FF2B5EF4-FFF2-40B4-BE49-F238E27FC236}">
                  <a16:creationId xmlns:a16="http://schemas.microsoft.com/office/drawing/2014/main" id="{48ACEF9F-71E9-BF03-D39C-9F24F0AB9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349611" y="892811"/>
              <a:ext cx="1179309" cy="1179309"/>
            </a:xfrm>
            <a:prstGeom prst="rect">
              <a:avLst/>
            </a:prstGeom>
          </p:spPr>
        </p:pic>
      </p:grpSp>
      <p:pic>
        <p:nvPicPr>
          <p:cNvPr id="2" name="Picture 1" descr="A logo of a federal aviation administration&#10;&#10;AI-generated content may be incorrect.">
            <a:extLst>
              <a:ext uri="{FF2B5EF4-FFF2-40B4-BE49-F238E27FC236}">
                <a16:creationId xmlns:a16="http://schemas.microsoft.com/office/drawing/2014/main" id="{7AC4C1E7-74D9-83AB-3EE4-98F2581D9C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8960" y="892811"/>
            <a:ext cx="1882140" cy="18821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>
          <a:extLst>
            <a:ext uri="{FF2B5EF4-FFF2-40B4-BE49-F238E27FC236}">
              <a16:creationId xmlns:a16="http://schemas.microsoft.com/office/drawing/2014/main" id="{F05318FB-80B8-70ED-065A-F3598AB81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">
            <a:extLst>
              <a:ext uri="{FF2B5EF4-FFF2-40B4-BE49-F238E27FC236}">
                <a16:creationId xmlns:a16="http://schemas.microsoft.com/office/drawing/2014/main" id="{C849CE5C-3451-A957-BFE2-09D1E874386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740528" y="6680104"/>
            <a:ext cx="334617" cy="18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73406F-C3FA-A1C5-6549-191250A9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/>
              <a:t>Key Analysis Questions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9E924310-3107-961A-567C-A05C2C93FE49}"/>
              </a:ext>
            </a:extLst>
          </p:cNvPr>
          <p:cNvSpPr/>
          <p:nvPr/>
        </p:nvSpPr>
        <p:spPr>
          <a:xfrm>
            <a:off x="1051323" y="512833"/>
            <a:ext cx="1939264" cy="193926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raphic 12" descr="Chess pieces with solid fill">
            <a:extLst>
              <a:ext uri="{FF2B5EF4-FFF2-40B4-BE49-F238E27FC236}">
                <a16:creationId xmlns:a16="http://schemas.microsoft.com/office/drawing/2014/main" id="{0B4A4249-8E33-9896-1B29-464D128C2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63755" y="1025265"/>
            <a:ext cx="914400" cy="914400"/>
          </a:xfrm>
          <a:prstGeom prst="rect">
            <a:avLst/>
          </a:prstGeom>
        </p:spPr>
      </p:pic>
      <p:sp>
        <p:nvSpPr>
          <p:cNvPr id="15" name="Google Shape;323;p7">
            <a:extLst>
              <a:ext uri="{FF2B5EF4-FFF2-40B4-BE49-F238E27FC236}">
                <a16:creationId xmlns:a16="http://schemas.microsoft.com/office/drawing/2014/main" id="{EBD8EB2A-3539-6D16-5BA0-19D0FB78B29B}"/>
              </a:ext>
            </a:extLst>
          </p:cNvPr>
          <p:cNvSpPr/>
          <p:nvPr/>
        </p:nvSpPr>
        <p:spPr>
          <a:xfrm>
            <a:off x="5110317" y="1625773"/>
            <a:ext cx="6480258" cy="313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CB9"/>
              </a:buClr>
              <a:buSzPts val="1600"/>
              <a:buFont typeface="Trebuchet MS"/>
              <a:buNone/>
            </a:pPr>
            <a:r>
              <a:rPr lang="en-US" sz="1600" dirty="0">
                <a:solidFill>
                  <a:srgbClr val="0D2547"/>
                </a:solidFill>
                <a:latin typeface="Trebuchet MS"/>
                <a:sym typeface="Trebuchet MS"/>
              </a:rPr>
              <a:t>Where and when are delays and cancellations most severe?</a:t>
            </a:r>
            <a:endParaRPr sz="1600" dirty="0">
              <a:solidFill>
                <a:srgbClr val="0D2547"/>
              </a:solidFill>
              <a:latin typeface="Trebuchet MS"/>
            </a:endParaRPr>
          </a:p>
        </p:txBody>
      </p:sp>
      <p:sp>
        <p:nvSpPr>
          <p:cNvPr id="3" name="Google Shape;323;p7">
            <a:extLst>
              <a:ext uri="{FF2B5EF4-FFF2-40B4-BE49-F238E27FC236}">
                <a16:creationId xmlns:a16="http://schemas.microsoft.com/office/drawing/2014/main" id="{5CB43C8B-1956-A1E5-209B-5536058CDE26}"/>
              </a:ext>
            </a:extLst>
          </p:cNvPr>
          <p:cNvSpPr/>
          <p:nvPr/>
        </p:nvSpPr>
        <p:spPr>
          <a:xfrm>
            <a:off x="5110316" y="2828141"/>
            <a:ext cx="6480259" cy="313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sp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CB9"/>
              </a:buClr>
              <a:buSzPts val="1600"/>
            </a:pPr>
            <a:r>
              <a:rPr lang="en-US" sz="1600" dirty="0">
                <a:solidFill>
                  <a:srgbClr val="0D2547"/>
                </a:solidFill>
                <a:latin typeface="Trebuchet MS"/>
                <a:sym typeface="Trebuchet MS"/>
              </a:rPr>
              <a:t>Which airlines and external factors are driving them?</a:t>
            </a:r>
          </a:p>
        </p:txBody>
      </p:sp>
      <p:sp>
        <p:nvSpPr>
          <p:cNvPr id="5" name="Google Shape;323;p7">
            <a:extLst>
              <a:ext uri="{FF2B5EF4-FFF2-40B4-BE49-F238E27FC236}">
                <a16:creationId xmlns:a16="http://schemas.microsoft.com/office/drawing/2014/main" id="{7FD1B1FD-F464-93B8-62BD-2CC310CA4EBB}"/>
              </a:ext>
            </a:extLst>
          </p:cNvPr>
          <p:cNvSpPr/>
          <p:nvPr/>
        </p:nvSpPr>
        <p:spPr>
          <a:xfrm>
            <a:off x="5110316" y="3919708"/>
            <a:ext cx="6480259" cy="3138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spAutoFit/>
          </a:bodyPr>
          <a:lstStyle/>
          <a:p>
            <a:pPr lvl="0">
              <a:lnSpc>
                <a:spcPct val="90000"/>
              </a:lnSpc>
              <a:buClr>
                <a:srgbClr val="005CB9"/>
              </a:buClr>
              <a:buSzPts val="1600"/>
            </a:pPr>
            <a:r>
              <a:rPr lang="en-US" sz="1600" dirty="0">
                <a:solidFill>
                  <a:srgbClr val="0D2547"/>
                </a:solidFill>
                <a:latin typeface="Trebuchet MS"/>
                <a:sym typeface="Trebuchet MS"/>
              </a:rPr>
              <a:t>How much are delays and cancellations costing?</a:t>
            </a:r>
          </a:p>
        </p:txBody>
      </p:sp>
      <p:sp>
        <p:nvSpPr>
          <p:cNvPr id="8" name="Google Shape;323;p7">
            <a:extLst>
              <a:ext uri="{FF2B5EF4-FFF2-40B4-BE49-F238E27FC236}">
                <a16:creationId xmlns:a16="http://schemas.microsoft.com/office/drawing/2014/main" id="{76010EE0-CABE-5325-2C86-04AD964062BC}"/>
              </a:ext>
            </a:extLst>
          </p:cNvPr>
          <p:cNvSpPr/>
          <p:nvPr/>
        </p:nvSpPr>
        <p:spPr>
          <a:xfrm>
            <a:off x="5110316" y="5011277"/>
            <a:ext cx="6480259" cy="53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spAutoFit/>
          </a:bodyPr>
          <a:lstStyle/>
          <a:p>
            <a:pPr lvl="0">
              <a:lnSpc>
                <a:spcPct val="90000"/>
              </a:lnSpc>
              <a:buClr>
                <a:srgbClr val="005CB9"/>
              </a:buClr>
              <a:buSzPts val="1600"/>
            </a:pPr>
            <a:r>
              <a:rPr lang="en-US" sz="1600" dirty="0">
                <a:solidFill>
                  <a:srgbClr val="0D2547"/>
                </a:solidFill>
                <a:latin typeface="Trebuchet MS"/>
                <a:sym typeface="Trebuchet MS"/>
              </a:rPr>
              <a:t>How can the FAA focus its limited resources to achieve the greatest impact on on-time performance?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3F584A-CC94-3ACC-95A0-AE364D2FFC0C}"/>
              </a:ext>
            </a:extLst>
          </p:cNvPr>
          <p:cNvGrpSpPr/>
          <p:nvPr/>
        </p:nvGrpSpPr>
        <p:grpSpPr>
          <a:xfrm>
            <a:off x="4374051" y="1494296"/>
            <a:ext cx="437289" cy="576847"/>
            <a:chOff x="4546952" y="1986782"/>
            <a:chExt cx="437289" cy="576847"/>
          </a:xfrm>
        </p:grpSpPr>
        <p:cxnSp>
          <p:nvCxnSpPr>
            <p:cNvPr id="12" name="Google Shape;324;p7">
              <a:extLst>
                <a:ext uri="{FF2B5EF4-FFF2-40B4-BE49-F238E27FC236}">
                  <a16:creationId xmlns:a16="http://schemas.microsoft.com/office/drawing/2014/main" id="{A1E567B8-ACB3-9959-E4E0-F314E5A01428}"/>
                </a:ext>
              </a:extLst>
            </p:cNvPr>
            <p:cNvCxnSpPr/>
            <p:nvPr/>
          </p:nvCxnSpPr>
          <p:spPr>
            <a:xfrm>
              <a:off x="4984240" y="1986782"/>
              <a:ext cx="0" cy="576847"/>
            </a:xfrm>
            <a:prstGeom prst="straightConnector1">
              <a:avLst/>
            </a:prstGeom>
            <a:noFill/>
            <a:ln w="9525" cap="flat" cmpd="sng">
              <a:solidFill>
                <a:srgbClr val="005CB9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" name="Google Shape;325;p7">
              <a:extLst>
                <a:ext uri="{FF2B5EF4-FFF2-40B4-BE49-F238E27FC236}">
                  <a16:creationId xmlns:a16="http://schemas.microsoft.com/office/drawing/2014/main" id="{E3FC65C9-775D-1C20-6138-BA8AD0505228}"/>
                </a:ext>
              </a:extLst>
            </p:cNvPr>
            <p:cNvSpPr/>
            <p:nvPr/>
          </p:nvSpPr>
          <p:spPr>
            <a:xfrm>
              <a:off x="4546952" y="1986782"/>
              <a:ext cx="437289" cy="576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5CB9"/>
                </a:buClr>
                <a:buSzPts val="3200"/>
                <a:buFont typeface="Trebuchet MS"/>
                <a:buNone/>
              </a:pPr>
              <a:r>
                <a:rPr lang="en-US" sz="3200" b="1" i="0" u="none" strike="noStrike" cap="none">
                  <a:solidFill>
                    <a:srgbClr val="005CB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1</a:t>
              </a:r>
              <a:endParaRPr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F1B7F-2C8A-411B-70BD-F96CEA47BE14}"/>
              </a:ext>
            </a:extLst>
          </p:cNvPr>
          <p:cNvGrpSpPr/>
          <p:nvPr/>
        </p:nvGrpSpPr>
        <p:grpSpPr>
          <a:xfrm>
            <a:off x="4374051" y="2696664"/>
            <a:ext cx="437289" cy="576847"/>
            <a:chOff x="4546952" y="1986782"/>
            <a:chExt cx="437289" cy="576847"/>
          </a:xfrm>
        </p:grpSpPr>
        <p:cxnSp>
          <p:nvCxnSpPr>
            <p:cNvPr id="18" name="Google Shape;324;p7">
              <a:extLst>
                <a:ext uri="{FF2B5EF4-FFF2-40B4-BE49-F238E27FC236}">
                  <a16:creationId xmlns:a16="http://schemas.microsoft.com/office/drawing/2014/main" id="{7589156B-3310-BDE3-7C1F-D947BF5E377F}"/>
                </a:ext>
              </a:extLst>
            </p:cNvPr>
            <p:cNvCxnSpPr/>
            <p:nvPr/>
          </p:nvCxnSpPr>
          <p:spPr>
            <a:xfrm>
              <a:off x="4984240" y="1986782"/>
              <a:ext cx="0" cy="576847"/>
            </a:xfrm>
            <a:prstGeom prst="straightConnector1">
              <a:avLst/>
            </a:prstGeom>
            <a:noFill/>
            <a:ln w="9525" cap="flat" cmpd="sng">
              <a:solidFill>
                <a:srgbClr val="005CB9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9" name="Google Shape;325;p7">
              <a:extLst>
                <a:ext uri="{FF2B5EF4-FFF2-40B4-BE49-F238E27FC236}">
                  <a16:creationId xmlns:a16="http://schemas.microsoft.com/office/drawing/2014/main" id="{566DB0E0-4837-E41E-AB3A-DF43067F1625}"/>
                </a:ext>
              </a:extLst>
            </p:cNvPr>
            <p:cNvSpPr/>
            <p:nvPr/>
          </p:nvSpPr>
          <p:spPr>
            <a:xfrm>
              <a:off x="4546952" y="1986782"/>
              <a:ext cx="437289" cy="576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5CB9"/>
                </a:buClr>
                <a:buSzPts val="3200"/>
                <a:buFont typeface="Trebuchet MS"/>
                <a:buNone/>
              </a:pPr>
              <a:r>
                <a:rPr lang="en-US" sz="3200" b="1" i="0" u="none" strike="noStrike" cap="none" dirty="0">
                  <a:solidFill>
                    <a:srgbClr val="005CB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2</a:t>
              </a:r>
              <a:endParaRPr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47DFE1D-54D1-F664-0545-B71BB3AB6FD8}"/>
              </a:ext>
            </a:extLst>
          </p:cNvPr>
          <p:cNvGrpSpPr/>
          <p:nvPr/>
        </p:nvGrpSpPr>
        <p:grpSpPr>
          <a:xfrm>
            <a:off x="4374051" y="3788232"/>
            <a:ext cx="437289" cy="576847"/>
            <a:chOff x="4546952" y="1986782"/>
            <a:chExt cx="437289" cy="576847"/>
          </a:xfrm>
        </p:grpSpPr>
        <p:cxnSp>
          <p:nvCxnSpPr>
            <p:cNvPr id="21" name="Google Shape;324;p7">
              <a:extLst>
                <a:ext uri="{FF2B5EF4-FFF2-40B4-BE49-F238E27FC236}">
                  <a16:creationId xmlns:a16="http://schemas.microsoft.com/office/drawing/2014/main" id="{5775FB17-97B2-0F98-D327-D83F2EF20AB3}"/>
                </a:ext>
              </a:extLst>
            </p:cNvPr>
            <p:cNvCxnSpPr/>
            <p:nvPr/>
          </p:nvCxnSpPr>
          <p:spPr>
            <a:xfrm>
              <a:off x="4984240" y="1986782"/>
              <a:ext cx="0" cy="576847"/>
            </a:xfrm>
            <a:prstGeom prst="straightConnector1">
              <a:avLst/>
            </a:prstGeom>
            <a:noFill/>
            <a:ln w="9525" cap="flat" cmpd="sng">
              <a:solidFill>
                <a:srgbClr val="005CB9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" name="Google Shape;325;p7">
              <a:extLst>
                <a:ext uri="{FF2B5EF4-FFF2-40B4-BE49-F238E27FC236}">
                  <a16:creationId xmlns:a16="http://schemas.microsoft.com/office/drawing/2014/main" id="{6DCE5BEF-05E4-4B10-116E-699572B5ADD3}"/>
                </a:ext>
              </a:extLst>
            </p:cNvPr>
            <p:cNvSpPr/>
            <p:nvPr/>
          </p:nvSpPr>
          <p:spPr>
            <a:xfrm>
              <a:off x="4546952" y="1986782"/>
              <a:ext cx="437289" cy="576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5CB9"/>
                </a:buClr>
                <a:buSzPts val="3200"/>
                <a:buFont typeface="Trebuchet MS"/>
                <a:buNone/>
              </a:pPr>
              <a:r>
                <a:rPr lang="en-US" sz="3200" b="1" i="0" u="none" strike="noStrike" cap="none" dirty="0">
                  <a:solidFill>
                    <a:srgbClr val="005CB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3</a:t>
              </a:r>
              <a:endParaRPr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72E6765-8DCD-D267-6144-9F1E63294DD4}"/>
              </a:ext>
            </a:extLst>
          </p:cNvPr>
          <p:cNvGrpSpPr/>
          <p:nvPr/>
        </p:nvGrpSpPr>
        <p:grpSpPr>
          <a:xfrm>
            <a:off x="4374051" y="4990599"/>
            <a:ext cx="437289" cy="576847"/>
            <a:chOff x="4546952" y="1986782"/>
            <a:chExt cx="437289" cy="576847"/>
          </a:xfrm>
        </p:grpSpPr>
        <p:cxnSp>
          <p:nvCxnSpPr>
            <p:cNvPr id="24" name="Google Shape;324;p7">
              <a:extLst>
                <a:ext uri="{FF2B5EF4-FFF2-40B4-BE49-F238E27FC236}">
                  <a16:creationId xmlns:a16="http://schemas.microsoft.com/office/drawing/2014/main" id="{6736E150-F9CA-AC9B-9263-35B586FBFEC8}"/>
                </a:ext>
              </a:extLst>
            </p:cNvPr>
            <p:cNvCxnSpPr/>
            <p:nvPr/>
          </p:nvCxnSpPr>
          <p:spPr>
            <a:xfrm>
              <a:off x="4984240" y="1986782"/>
              <a:ext cx="0" cy="576847"/>
            </a:xfrm>
            <a:prstGeom prst="straightConnector1">
              <a:avLst/>
            </a:prstGeom>
            <a:noFill/>
            <a:ln w="9525" cap="flat" cmpd="sng">
              <a:solidFill>
                <a:srgbClr val="005CB9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5" name="Google Shape;325;p7">
              <a:extLst>
                <a:ext uri="{FF2B5EF4-FFF2-40B4-BE49-F238E27FC236}">
                  <a16:creationId xmlns:a16="http://schemas.microsoft.com/office/drawing/2014/main" id="{9CC8123E-1331-9B75-E3A9-D3C5A53C4998}"/>
                </a:ext>
              </a:extLst>
            </p:cNvPr>
            <p:cNvSpPr/>
            <p:nvPr/>
          </p:nvSpPr>
          <p:spPr>
            <a:xfrm>
              <a:off x="4546952" y="1986782"/>
              <a:ext cx="437289" cy="5768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00" tIns="45700" rIns="914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5CB9"/>
                </a:buClr>
                <a:buSzPts val="3200"/>
                <a:buFont typeface="Trebuchet MS"/>
                <a:buNone/>
              </a:pPr>
              <a:r>
                <a:rPr lang="en-US" sz="3200" b="1" i="0" u="none" strike="noStrike" cap="none" dirty="0">
                  <a:solidFill>
                    <a:srgbClr val="005CB9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4</a:t>
              </a: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44044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>
          <a:extLst>
            <a:ext uri="{FF2B5EF4-FFF2-40B4-BE49-F238E27FC236}">
              <a16:creationId xmlns:a16="http://schemas.microsoft.com/office/drawing/2014/main" id="{245939F9-36FC-2C08-F3A8-8225318A2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">
            <a:extLst>
              <a:ext uri="{FF2B5EF4-FFF2-40B4-BE49-F238E27FC236}">
                <a16:creationId xmlns:a16="http://schemas.microsoft.com/office/drawing/2014/main" id="{8DDAA7F0-C34F-BBF4-6C45-006B628104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50626" y="328612"/>
            <a:ext cx="11090275" cy="659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2500" lnSpcReduction="1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dirty="0"/>
              <a:t>The initial view gives some insights however after further analysis and a deeper look, new findings appear that can help the FAA structure a plan</a:t>
            </a:r>
            <a:endParaRPr dirty="0"/>
          </a:p>
        </p:txBody>
      </p:sp>
      <p:sp>
        <p:nvSpPr>
          <p:cNvPr id="110" name="Google Shape;110;p2">
            <a:extLst>
              <a:ext uri="{FF2B5EF4-FFF2-40B4-BE49-F238E27FC236}">
                <a16:creationId xmlns:a16="http://schemas.microsoft.com/office/drawing/2014/main" id="{E05DB813-930F-9D7F-8DAC-24D08A38049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550626" y="1090867"/>
            <a:ext cx="11090514" cy="31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rPr lang="en-US" dirty="0"/>
              <a:t>Key findings</a:t>
            </a:r>
            <a:endParaRPr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3A4E5EA-C4B1-1AC9-AF7F-D98AB910EF77}"/>
              </a:ext>
            </a:extLst>
          </p:cNvPr>
          <p:cNvGrpSpPr/>
          <p:nvPr/>
        </p:nvGrpSpPr>
        <p:grpSpPr>
          <a:xfrm>
            <a:off x="8067368" y="1437860"/>
            <a:ext cx="3573533" cy="5171969"/>
            <a:chOff x="550864" y="1437860"/>
            <a:chExt cx="5432494" cy="4732043"/>
          </a:xfrm>
        </p:grpSpPr>
        <p:sp>
          <p:nvSpPr>
            <p:cNvPr id="2" name="Google Shape;403;g3092fef33f4_3_50">
              <a:extLst>
                <a:ext uri="{FF2B5EF4-FFF2-40B4-BE49-F238E27FC236}">
                  <a16:creationId xmlns:a16="http://schemas.microsoft.com/office/drawing/2014/main" id="{8E9CE4A6-0AAF-9F9F-8AD6-2ABB5B676896}"/>
                </a:ext>
              </a:extLst>
            </p:cNvPr>
            <p:cNvSpPr/>
            <p:nvPr/>
          </p:nvSpPr>
          <p:spPr>
            <a:xfrm>
              <a:off x="550864" y="1437860"/>
              <a:ext cx="5432494" cy="4732043"/>
            </a:xfrm>
            <a:prstGeom prst="roundRect">
              <a:avLst>
                <a:gd name="adj" fmla="val 2489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640080" rIns="91425" bIns="45700" anchor="ctr" anchorCtr="0">
              <a:noAutofit/>
            </a:bodyPr>
            <a:lstStyle/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1000" b="1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Overall Performance: </a:t>
              </a:r>
              <a:r>
                <a:rPr lang="en-US" sz="10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The FAA managed around 1.9M flights with only 58% on time, while 41% experienced delays and 1% were cancelled (major challenge)</a:t>
              </a: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endParaRPr lang="en-US" sz="100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171450" lvl="0" indent="-171450"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1000" b="1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Delay Concentration by Airline: </a:t>
              </a:r>
              <a:r>
                <a:rPr lang="en-US" sz="10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At first we can see that 5 airlines have delay percentage above 40% including United (53%) and Southwest (51%) which indicates little reliability in those airlines, however after </a:t>
              </a:r>
              <a:r>
                <a:rPr lang="en-US" sz="1000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 deeper look into the value-based analysis we notice that in absolute terms FAA can focus on Delta (0.23M), </a:t>
              </a:r>
              <a:r>
                <a:rPr lang="en-US" sz="1000" dirty="0" err="1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Skywest</a:t>
              </a:r>
              <a:r>
                <a:rPr lang="en-US" sz="1000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(0.14M), United (0.14M) and Southwest (0.14M). This would cover 650K out of the 790K which are a majority</a:t>
              </a:r>
            </a:p>
            <a:p>
              <a:pPr marL="171450" lvl="0" indent="-171450">
                <a:buClr>
                  <a:schemeClr val="lt1"/>
                </a:buClr>
                <a:buSzPts val="1400"/>
                <a:buFont typeface="Trebuchet MS"/>
                <a:buChar char="-"/>
              </a:pPr>
              <a:endParaRPr lang="en-US" sz="100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1000" b="1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Geographic Hotspots: </a:t>
              </a:r>
              <a:r>
                <a:rPr lang="en-US" sz="10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Texas, Georgia, California, and Illinois account for the largest flight volumes. In the heatmap of states we can see that </a:t>
              </a:r>
              <a:r>
                <a:rPr lang="en-US" sz="1000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Colorado comes out on top when taking into consideration cancellations</a:t>
              </a:r>
              <a:endParaRPr lang="en-US" sz="100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endParaRPr lang="en-US" sz="100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1000" b="1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Cancellation Drivers: </a:t>
              </a:r>
              <a:r>
                <a:rPr lang="en-US" sz="10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Most cancellations are linked to airline/carrier operational issues (57%), followed by weather (28%). </a:t>
              </a:r>
              <a:r>
                <a:rPr lang="en-US" sz="1000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Weather can’t be controlled however</a:t>
              </a:r>
              <a:r>
                <a:rPr lang="en-US" sz="10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operational improvement in airline/carrier issues give the best results</a:t>
              </a: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endParaRPr lang="en-US" sz="100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1000" b="1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Seasonal Patterns: </a:t>
              </a:r>
              <a:r>
                <a:rPr lang="en-US" sz="10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Cancellations peak on Sundays and Mondays and drop mid-week, which is hinting that it could be a demand-related issue as business travelers would fly on these days</a:t>
              </a:r>
              <a:endParaRPr sz="1000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7" name="Google Shape;406;g3092fef33f4_3_50">
              <a:extLst>
                <a:ext uri="{FF2B5EF4-FFF2-40B4-BE49-F238E27FC236}">
                  <a16:creationId xmlns:a16="http://schemas.microsoft.com/office/drawing/2014/main" id="{BCB245D2-828B-B56B-39A0-F27C3F1CB671}"/>
                </a:ext>
              </a:extLst>
            </p:cNvPr>
            <p:cNvGrpSpPr/>
            <p:nvPr/>
          </p:nvGrpSpPr>
          <p:grpSpPr>
            <a:xfrm>
              <a:off x="713204" y="1552040"/>
              <a:ext cx="5107813" cy="337661"/>
              <a:chOff x="1087581" y="1552040"/>
              <a:chExt cx="3397014" cy="337661"/>
            </a:xfrm>
          </p:grpSpPr>
          <p:sp>
            <p:nvSpPr>
              <p:cNvPr id="11" name="Google Shape;407;g3092fef33f4_3_50">
                <a:extLst>
                  <a:ext uri="{FF2B5EF4-FFF2-40B4-BE49-F238E27FC236}">
                    <a16:creationId xmlns:a16="http://schemas.microsoft.com/office/drawing/2014/main" id="{47C685B0-1C5D-8840-9E73-3B9645DD8E4B}"/>
                  </a:ext>
                </a:extLst>
              </p:cNvPr>
              <p:cNvSpPr txBox="1"/>
              <p:nvPr/>
            </p:nvSpPr>
            <p:spPr>
              <a:xfrm>
                <a:off x="1336911" y="1552040"/>
                <a:ext cx="2898354" cy="24622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b" anchorCtr="0">
                <a:spAutoFit/>
              </a:bodyPr>
              <a:lstStyle/>
              <a:p>
                <a:pPr marL="0" marR="0" lvl="1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C2547"/>
                  </a:buClr>
                  <a:buSzPts val="1600"/>
                  <a:buFont typeface="Arial"/>
                  <a:buNone/>
                </a:pPr>
                <a:r>
                  <a:rPr lang="en-US" sz="1600" b="1" i="0" u="none" strike="noStrike" cap="none" dirty="0">
                    <a:solidFill>
                      <a:srgbClr val="0D2547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Key </a:t>
                </a:r>
                <a:r>
                  <a:rPr lang="en-US" sz="1600" b="1" dirty="0">
                    <a:solidFill>
                      <a:srgbClr val="0D2547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Insights</a:t>
                </a:r>
                <a:endParaRPr sz="1600" b="1" i="1" u="none" strike="noStrike" cap="none" dirty="0">
                  <a:solidFill>
                    <a:srgbClr val="E71C57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cxnSp>
            <p:nvCxnSpPr>
              <p:cNvPr id="19" name="Google Shape;408;g3092fef33f4_3_50">
                <a:extLst>
                  <a:ext uri="{FF2B5EF4-FFF2-40B4-BE49-F238E27FC236}">
                    <a16:creationId xmlns:a16="http://schemas.microsoft.com/office/drawing/2014/main" id="{813BEA78-B76D-37EC-CC49-DAE6CA10FD2C}"/>
                  </a:ext>
                </a:extLst>
              </p:cNvPr>
              <p:cNvCxnSpPr/>
              <p:nvPr/>
            </p:nvCxnSpPr>
            <p:spPr>
              <a:xfrm>
                <a:off x="1087581" y="1889701"/>
                <a:ext cx="3397014" cy="0"/>
              </a:xfrm>
              <a:prstGeom prst="straightConnector1">
                <a:avLst/>
              </a:prstGeom>
              <a:noFill/>
              <a:ln w="19050" cap="rnd" cmpd="sng">
                <a:solidFill>
                  <a:srgbClr val="0D2547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704E024-12EF-BBA4-1A38-CEF9D987A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26" y="1405268"/>
            <a:ext cx="7270131" cy="526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00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>
          <a:extLst>
            <a:ext uri="{FF2B5EF4-FFF2-40B4-BE49-F238E27FC236}">
              <a16:creationId xmlns:a16="http://schemas.microsoft.com/office/drawing/2014/main" id="{E4539B75-A971-67EA-BB2C-34B86A1E6E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">
            <a:extLst>
              <a:ext uri="{FF2B5EF4-FFF2-40B4-BE49-F238E27FC236}">
                <a16:creationId xmlns:a16="http://schemas.microsoft.com/office/drawing/2014/main" id="{F11A3572-43E1-65FE-4160-96B403D527D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740528" y="6680104"/>
            <a:ext cx="334617" cy="18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2D10ECA-7035-DAD0-E41F-DB33D3725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089" y="2559240"/>
            <a:ext cx="3363733" cy="1739520"/>
          </a:xfrm>
        </p:spPr>
        <p:txBody>
          <a:bodyPr/>
          <a:lstStyle/>
          <a:p>
            <a:pPr algn="ctr"/>
            <a:r>
              <a:rPr lang="en-US" sz="3600" dirty="0"/>
              <a:t>Considerations &amp; Next Steps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853FB0F1-3CBE-EF51-6CB0-F7E79CEBE22B}"/>
              </a:ext>
            </a:extLst>
          </p:cNvPr>
          <p:cNvSpPr/>
          <p:nvPr/>
        </p:nvSpPr>
        <p:spPr>
          <a:xfrm>
            <a:off x="1051323" y="512833"/>
            <a:ext cx="1939264" cy="1939264"/>
          </a:xfrm>
          <a:prstGeom prst="flowChartConnector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 descr="End with solid fill">
            <a:extLst>
              <a:ext uri="{FF2B5EF4-FFF2-40B4-BE49-F238E27FC236}">
                <a16:creationId xmlns:a16="http://schemas.microsoft.com/office/drawing/2014/main" id="{E8C824CD-25D1-DB71-8DEB-9184232985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63755" y="1025265"/>
            <a:ext cx="914400" cy="914400"/>
          </a:xfrm>
          <a:prstGeom prst="rect">
            <a:avLst/>
          </a:prstGeom>
        </p:spPr>
      </p:pic>
      <p:sp>
        <p:nvSpPr>
          <p:cNvPr id="7" name="Google Shape;323;p7">
            <a:extLst>
              <a:ext uri="{FF2B5EF4-FFF2-40B4-BE49-F238E27FC236}">
                <a16:creationId xmlns:a16="http://schemas.microsoft.com/office/drawing/2014/main" id="{6A80F849-2CD6-10BF-684F-EDC583C96C81}"/>
              </a:ext>
            </a:extLst>
          </p:cNvPr>
          <p:cNvSpPr/>
          <p:nvPr/>
        </p:nvSpPr>
        <p:spPr>
          <a:xfrm>
            <a:off x="4562764" y="1718261"/>
            <a:ext cx="7027811" cy="2280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CB9"/>
              </a:buClr>
              <a:buSzPts val="1600"/>
              <a:buFont typeface="Trebuchet MS"/>
              <a:buNone/>
            </a:pPr>
            <a:r>
              <a:rPr lang="en-US" sz="1600" b="1" i="0" u="none" strike="noStrike" cap="none" dirty="0">
                <a:solidFill>
                  <a:srgbClr val="005CB9"/>
                </a:solidFill>
                <a:latin typeface="Trebuchet MS"/>
                <a:ea typeface="Trebuchet MS"/>
                <a:cs typeface="Trebuchet MS"/>
                <a:sym typeface="Trebuchet MS"/>
              </a:rPr>
              <a:t>Considerations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CB9"/>
              </a:buClr>
              <a:buSzPts val="1600"/>
              <a:buFont typeface="Trebuchet MS"/>
              <a:buNone/>
            </a:pPr>
            <a:endParaRPr lang="en-US" sz="1600" b="1" dirty="0">
              <a:solidFill>
                <a:srgbClr val="005CB9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indent="-342900">
              <a:lnSpc>
                <a:spcPct val="90000"/>
              </a:lnSpc>
              <a:buClr>
                <a:srgbClr val="005CB9"/>
              </a:buClr>
              <a:buSzPts val="1600"/>
              <a:buFont typeface="+mj-lt"/>
              <a:buAutoNum type="arabicPeriod"/>
            </a:pPr>
            <a:r>
              <a:rPr lang="en-US" b="1" dirty="0">
                <a:solidFill>
                  <a:srgbClr val="0D2547"/>
                </a:solidFill>
                <a:latin typeface="Trebuchet MS"/>
              </a:rPr>
              <a:t>Economic Impact: </a:t>
            </a:r>
            <a:r>
              <a:rPr lang="en-US" dirty="0">
                <a:solidFill>
                  <a:srgbClr val="0D2547"/>
                </a:solidFill>
                <a:latin typeface="Trebuchet MS"/>
              </a:rPr>
              <a:t>Flight delays amounted to over 72 million minutes, with an estimated cost of $7.2 billion annually. This number can be significantly reduced by focusing on key areas</a:t>
            </a:r>
          </a:p>
          <a:p>
            <a:pPr marL="342900" indent="-342900">
              <a:lnSpc>
                <a:spcPct val="90000"/>
              </a:lnSpc>
              <a:buClr>
                <a:srgbClr val="005CB9"/>
              </a:buClr>
              <a:buSzPts val="1600"/>
              <a:buFont typeface="+mj-lt"/>
              <a:buAutoNum type="arabicPeriod"/>
            </a:pPr>
            <a:r>
              <a:rPr lang="en-US" b="1" dirty="0">
                <a:solidFill>
                  <a:srgbClr val="0D2547"/>
                </a:solidFill>
                <a:latin typeface="Trebuchet MS"/>
              </a:rPr>
              <a:t>Focus Areas Identified: </a:t>
            </a:r>
            <a:r>
              <a:rPr lang="en-US" dirty="0">
                <a:solidFill>
                  <a:srgbClr val="0D2547"/>
                </a:solidFill>
                <a:latin typeface="Trebuchet MS"/>
              </a:rPr>
              <a:t>A targeted effort on the top few airlines (Delta, United, Southwest, SkyWest) and high-volume states (e.g., TX, GA, CA, IL) can address the bulk of delays and cancellations</a:t>
            </a:r>
          </a:p>
          <a:p>
            <a:pPr marL="342900" indent="-342900">
              <a:lnSpc>
                <a:spcPct val="90000"/>
              </a:lnSpc>
              <a:buClr>
                <a:srgbClr val="005CB9"/>
              </a:buClr>
              <a:buSzPts val="1600"/>
              <a:buFont typeface="+mj-lt"/>
              <a:buAutoNum type="arabicPeriod"/>
            </a:pPr>
            <a:r>
              <a:rPr lang="en-US" b="1" dirty="0">
                <a:solidFill>
                  <a:srgbClr val="0D2547"/>
                </a:solidFill>
                <a:latin typeface="Trebuchet MS"/>
              </a:rPr>
              <a:t>Operational vs. Uncontrollable Factors: </a:t>
            </a:r>
            <a:r>
              <a:rPr lang="en-US" dirty="0">
                <a:solidFill>
                  <a:srgbClr val="0D2547"/>
                </a:solidFill>
                <a:latin typeface="Trebuchet MS"/>
              </a:rPr>
              <a:t>While weather accounts for about 28% of cancellations, the majority (57%) stem from airline/carrier operational issues—indicating a clear opportunity for improvement</a:t>
            </a:r>
            <a:endParaRPr dirty="0">
              <a:solidFill>
                <a:srgbClr val="0D2547"/>
              </a:solidFill>
              <a:latin typeface="Trebuchet MS"/>
            </a:endParaRPr>
          </a:p>
        </p:txBody>
      </p:sp>
      <p:sp>
        <p:nvSpPr>
          <p:cNvPr id="12" name="Google Shape;327;p7">
            <a:extLst>
              <a:ext uri="{FF2B5EF4-FFF2-40B4-BE49-F238E27FC236}">
                <a16:creationId xmlns:a16="http://schemas.microsoft.com/office/drawing/2014/main" id="{8D53F827-72B6-E1F2-33F0-EC8EBA407AD7}"/>
              </a:ext>
            </a:extLst>
          </p:cNvPr>
          <p:cNvSpPr/>
          <p:nvPr/>
        </p:nvSpPr>
        <p:spPr>
          <a:xfrm>
            <a:off x="4562764" y="4194239"/>
            <a:ext cx="7027811" cy="1892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700" rIns="91400" bIns="45700" anchor="ctr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CB9"/>
              </a:buClr>
              <a:buSzPts val="1600"/>
              <a:buFont typeface="Trebuchet MS"/>
              <a:buNone/>
            </a:pPr>
            <a:r>
              <a:rPr lang="en-US" sz="1600" b="1" i="0" u="none" strike="noStrike" cap="none" dirty="0">
                <a:solidFill>
                  <a:srgbClr val="005CB9"/>
                </a:solidFill>
                <a:latin typeface="Trebuchet MS"/>
                <a:ea typeface="Trebuchet MS"/>
                <a:cs typeface="Trebuchet MS"/>
                <a:sym typeface="Trebuchet MS"/>
              </a:rPr>
              <a:t>Next Steps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CB9"/>
              </a:buClr>
              <a:buSzPts val="1600"/>
              <a:buFont typeface="Trebuchet MS"/>
              <a:buNone/>
            </a:pPr>
            <a:endParaRPr lang="en-US" sz="1600" b="1" dirty="0">
              <a:solidFill>
                <a:srgbClr val="005CB9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CB9"/>
              </a:buClr>
              <a:buSzPts val="1600"/>
              <a:buFont typeface="+mj-lt"/>
              <a:buAutoNum type="arabicPeriod"/>
            </a:pPr>
            <a:r>
              <a:rPr lang="en-US" b="1" dirty="0">
                <a:solidFill>
                  <a:srgbClr val="0D2547"/>
                </a:solidFill>
                <a:latin typeface="Trebuchet MS"/>
                <a:sym typeface="Trebuchet MS"/>
              </a:rPr>
              <a:t>Prioritize Data-Driven Interventions: </a:t>
            </a:r>
            <a:r>
              <a:rPr lang="en-US" dirty="0">
                <a:solidFill>
                  <a:srgbClr val="0D2547"/>
                </a:solidFill>
                <a:latin typeface="Trebuchet MS"/>
                <a:sym typeface="Trebuchet MS"/>
              </a:rPr>
              <a:t>Use the dashboard to continuously monitor hotspots—by state, airline, and season—to guide resource allocation and compliance actions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CB9"/>
              </a:buClr>
              <a:buSzPts val="1600"/>
              <a:buFont typeface="+mj-lt"/>
              <a:buAutoNum type="arabicPeriod"/>
            </a:pPr>
            <a:r>
              <a:rPr lang="en-US" b="1" dirty="0">
                <a:solidFill>
                  <a:srgbClr val="0D2547"/>
                </a:solidFill>
                <a:latin typeface="Trebuchet MS"/>
                <a:sym typeface="Trebuchet MS"/>
              </a:rPr>
              <a:t>Collaborate with Carriers: </a:t>
            </a:r>
            <a:r>
              <a:rPr lang="en-US" dirty="0">
                <a:solidFill>
                  <a:srgbClr val="0D2547"/>
                </a:solidFill>
                <a:latin typeface="Trebuchet MS"/>
                <a:sym typeface="Trebuchet MS"/>
              </a:rPr>
              <a:t>Launch joint operational-efficiency programs with top delaying airlines to reduce turnaround bottlenecks and staffing gaps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CB9"/>
              </a:buClr>
              <a:buSzPts val="1600"/>
              <a:buFont typeface="+mj-lt"/>
              <a:buAutoNum type="arabicPeriod"/>
            </a:pPr>
            <a:r>
              <a:rPr lang="en-US" b="1" dirty="0">
                <a:solidFill>
                  <a:srgbClr val="0D2547"/>
                </a:solidFill>
                <a:latin typeface="Trebuchet MS"/>
                <a:sym typeface="Trebuchet MS"/>
              </a:rPr>
              <a:t>Target Seasonal Patterns: </a:t>
            </a:r>
            <a:r>
              <a:rPr lang="en-US" dirty="0">
                <a:solidFill>
                  <a:srgbClr val="0D2547"/>
                </a:solidFill>
                <a:latin typeface="Trebuchet MS"/>
                <a:sym typeface="Trebuchet MS"/>
              </a:rPr>
              <a:t>Focus on peak problem periods—particularly early-week cancellations (Sundays/Mondays)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3FA50A-FCE0-2A27-C757-C9E6916C32E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0078"/>
          <a:stretch>
            <a:fillRect/>
          </a:stretch>
        </p:blipFill>
        <p:spPr>
          <a:xfrm>
            <a:off x="4673139" y="269912"/>
            <a:ext cx="2428701" cy="14223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DB63DC-32B0-F410-E234-C15F7D967C5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804"/>
          <a:stretch>
            <a:fillRect/>
          </a:stretch>
        </p:blipFill>
        <p:spPr>
          <a:xfrm>
            <a:off x="8191544" y="244166"/>
            <a:ext cx="2436701" cy="14480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2CA859-9166-974A-B98B-A6CA87F2B8B2}"/>
              </a:ext>
            </a:extLst>
          </p:cNvPr>
          <p:cNvSpPr txBox="1"/>
          <p:nvPr/>
        </p:nvSpPr>
        <p:spPr>
          <a:xfrm>
            <a:off x="620523" y="6395266"/>
            <a:ext cx="1084945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i="1" dirty="0">
                <a:solidFill>
                  <a:schemeClr val="tx1"/>
                </a:solidFill>
                <a:latin typeface="Trebuchet MS" panose="020B0603020202020204" pitchFamily="34" charset="0"/>
              </a:rPr>
              <a:t>Source of cost of delay: </a:t>
            </a:r>
            <a:r>
              <a:rPr lang="en-US" sz="1000" i="1" dirty="0">
                <a:latin typeface="Trebuchet MS" panose="020B0603020202020204" pitchFamily="34" charset="0"/>
                <a:hlinkClick r:id="rId6"/>
              </a:rPr>
              <a:t>https://www.airlines.org/dataset/u-s-passenger-carrier-delay-costs/</a:t>
            </a:r>
            <a:r>
              <a:rPr lang="en-US" sz="1000" i="1" dirty="0">
                <a:latin typeface="Trebuchet MS" panose="020B0603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75371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4"/>
          <p:cNvSpPr txBox="1">
            <a:spLocks noGrp="1"/>
          </p:cNvSpPr>
          <p:nvPr>
            <p:ph type="title"/>
          </p:nvPr>
        </p:nvSpPr>
        <p:spPr>
          <a:xfrm>
            <a:off x="506682" y="5189015"/>
            <a:ext cx="3443837" cy="74301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Trebuchet MS"/>
              <a:buNone/>
            </a:pPr>
            <a:r>
              <a:rPr lang="en-US"/>
              <a:t>Thank You</a:t>
            </a:r>
            <a:endParaRPr/>
          </a:p>
        </p:txBody>
      </p:sp>
      <p:pic>
        <p:nvPicPr>
          <p:cNvPr id="2" name="Picture 1" descr="A logo of a federal aviation administration&#10;&#10;AI-generated content may be incorrect.">
            <a:extLst>
              <a:ext uri="{FF2B5EF4-FFF2-40B4-BE49-F238E27FC236}">
                <a16:creationId xmlns:a16="http://schemas.microsoft.com/office/drawing/2014/main" id="{590E097E-DEE9-5973-6515-A106DF666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1360" y="5498290"/>
            <a:ext cx="867480" cy="8674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"/>
          <p:cNvSpPr txBox="1">
            <a:spLocks noGrp="1"/>
          </p:cNvSpPr>
          <p:nvPr>
            <p:ph type="body" idx="1"/>
          </p:nvPr>
        </p:nvSpPr>
        <p:spPr>
          <a:xfrm>
            <a:off x="550626" y="328612"/>
            <a:ext cx="11090275" cy="659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dirty="0"/>
              <a:t>Data Model Explanation</a:t>
            </a:r>
            <a:endParaRPr dirty="0"/>
          </a:p>
        </p:txBody>
      </p:sp>
      <p:sp>
        <p:nvSpPr>
          <p:cNvPr id="110" name="Google Shape;110;p2"/>
          <p:cNvSpPr txBox="1">
            <a:spLocks noGrp="1"/>
          </p:cNvSpPr>
          <p:nvPr>
            <p:ph type="body" idx="3"/>
          </p:nvPr>
        </p:nvSpPr>
        <p:spPr>
          <a:xfrm>
            <a:off x="550626" y="1090867"/>
            <a:ext cx="11090514" cy="31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</a:pPr>
            <a:r>
              <a:rPr lang="en-US" dirty="0"/>
              <a:t>Data Model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D094E1-B971-C532-D4AD-4729601EB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62" y="1437860"/>
            <a:ext cx="7435389" cy="509152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CAFAE506-51B6-4CEB-209D-DB91DADA14A8}"/>
              </a:ext>
            </a:extLst>
          </p:cNvPr>
          <p:cNvGrpSpPr/>
          <p:nvPr/>
        </p:nvGrpSpPr>
        <p:grpSpPr>
          <a:xfrm>
            <a:off x="8426144" y="1437860"/>
            <a:ext cx="3214757" cy="5171969"/>
            <a:chOff x="550864" y="1437860"/>
            <a:chExt cx="5432493" cy="4732043"/>
          </a:xfrm>
        </p:grpSpPr>
        <p:sp>
          <p:nvSpPr>
            <p:cNvPr id="5" name="Google Shape;403;g3092fef33f4_3_50">
              <a:extLst>
                <a:ext uri="{FF2B5EF4-FFF2-40B4-BE49-F238E27FC236}">
                  <a16:creationId xmlns:a16="http://schemas.microsoft.com/office/drawing/2014/main" id="{28B98349-82DD-B7FB-BCC7-C7D3966A13BD}"/>
                </a:ext>
              </a:extLst>
            </p:cNvPr>
            <p:cNvSpPr/>
            <p:nvPr/>
          </p:nvSpPr>
          <p:spPr>
            <a:xfrm>
              <a:off x="550864" y="1437860"/>
              <a:ext cx="5432493" cy="4732043"/>
            </a:xfrm>
            <a:prstGeom prst="roundRect">
              <a:avLst>
                <a:gd name="adj" fmla="val 2489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548640" rIns="91425" bIns="45700" anchor="ctr" anchorCtr="0">
              <a:noAutofit/>
            </a:bodyPr>
            <a:lstStyle/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b="1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Central Fact Table – flights: </a:t>
              </a: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Contains detailed flight-level records, including times, delays, cancellations, origins and destinations. This is the main dataset used for the majority of visualizations and calculations</a:t>
              </a: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endParaRPr lang="en-US" sz="90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b="1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Lookup Tables – airlines &amp; airports: </a:t>
              </a: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airlines links each flight’s airline code to its full name while airports links origin and destination airport codes to location details (state, country, latitude/longitude).</a:t>
              </a: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endParaRPr lang="en-US" sz="90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b="1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Reference Table – </a:t>
              </a:r>
              <a:r>
                <a:rPr lang="en-US" sz="900" b="1" i="0" u="none" strike="noStrike" cap="none" dirty="0" err="1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cancellation_codes</a:t>
              </a:r>
              <a:r>
                <a:rPr lang="en-US" sz="900" b="1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: </a:t>
              </a: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Maps each flight’s cancellation reason to a readable description (e.g., Weather, Carrier, Security). This enables us to group and visualize cancellation reasons.</a:t>
              </a: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endParaRPr lang="en-US" sz="90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b="1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DAX Measures Table: </a:t>
              </a: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Stores all calculated metrics such as</a:t>
              </a:r>
            </a:p>
            <a:p>
              <a:pPr marL="342900" lvl="6" indent="-171450"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Total Flights</a:t>
              </a:r>
            </a:p>
            <a:p>
              <a:pPr marL="342900" lvl="4" indent="-171450"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% On-Time, % Delayed, % Cancelled</a:t>
              </a:r>
            </a:p>
            <a:p>
              <a:pPr marL="342900" lvl="4" indent="-171450"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Total Delay Minutes and Delay-Minute Cost</a:t>
              </a:r>
            </a:p>
            <a:p>
              <a:pPr marL="342900" lvl="4" indent="-171450"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This keeps KPIs centralized and consistent across visuals</a:t>
              </a:r>
            </a:p>
            <a:p>
              <a:pPr marL="342900" lvl="4" indent="-171450">
                <a:buClr>
                  <a:schemeClr val="lt1"/>
                </a:buClr>
                <a:buSzPts val="1400"/>
                <a:buFont typeface="Trebuchet MS"/>
                <a:buChar char="-"/>
              </a:pPr>
              <a:endParaRPr lang="en-US" sz="900" b="1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b="1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Relationships are built like a star schema: </a:t>
              </a: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flights (fact table) connects to each dimension table using common keys:</a:t>
              </a: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AIRLINE column to airlines table</a:t>
              </a: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ORIGIN_AIRPORT / DESTINATION_AIRPORT columns to airports table</a:t>
              </a: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CANCELLATION_REASON column to </a:t>
              </a:r>
              <a:r>
                <a:rPr lang="en-US" sz="900" i="0" u="none" strike="noStrike" cap="none" dirty="0" err="1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cancellation_codes</a:t>
              </a: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table</a:t>
              </a:r>
            </a:p>
            <a:p>
              <a:pPr marL="171450" marR="0" lvl="0" indent="-171450" algn="l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Trebuchet MS"/>
                <a:buChar char="-"/>
              </a:pPr>
              <a:r>
                <a:rPr lang="en-US" sz="900" i="0" u="none" strike="noStrike" cap="none" dirty="0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These relationships allow filtering and drill-downs by airline, airport, location, or cancellation reason.</a:t>
              </a:r>
              <a:endParaRPr sz="900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grpSp>
          <p:nvGrpSpPr>
            <p:cNvPr id="6" name="Google Shape;406;g3092fef33f4_3_50">
              <a:extLst>
                <a:ext uri="{FF2B5EF4-FFF2-40B4-BE49-F238E27FC236}">
                  <a16:creationId xmlns:a16="http://schemas.microsoft.com/office/drawing/2014/main" id="{15072A9A-1F1A-6D47-5B3D-6DF574534B56}"/>
                </a:ext>
              </a:extLst>
            </p:cNvPr>
            <p:cNvGrpSpPr/>
            <p:nvPr/>
          </p:nvGrpSpPr>
          <p:grpSpPr>
            <a:xfrm>
              <a:off x="713204" y="1572983"/>
              <a:ext cx="5107813" cy="316718"/>
              <a:chOff x="1087581" y="1572983"/>
              <a:chExt cx="3397014" cy="316718"/>
            </a:xfrm>
          </p:grpSpPr>
          <p:sp>
            <p:nvSpPr>
              <p:cNvPr id="7" name="Google Shape;407;g3092fef33f4_3_50">
                <a:extLst>
                  <a:ext uri="{FF2B5EF4-FFF2-40B4-BE49-F238E27FC236}">
                    <a16:creationId xmlns:a16="http://schemas.microsoft.com/office/drawing/2014/main" id="{7C9AFE93-A4A2-88D0-9168-4F96A779090E}"/>
                  </a:ext>
                </a:extLst>
              </p:cNvPr>
              <p:cNvSpPr txBox="1"/>
              <p:nvPr/>
            </p:nvSpPr>
            <p:spPr>
              <a:xfrm>
                <a:off x="1336911" y="1572983"/>
                <a:ext cx="2898354" cy="2252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b" anchorCtr="0">
                <a:spAutoFit/>
              </a:bodyPr>
              <a:lstStyle/>
              <a:p>
                <a:pPr marL="0" marR="0" lvl="1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C2547"/>
                  </a:buClr>
                  <a:buSzPts val="1600"/>
                  <a:buFont typeface="Arial"/>
                  <a:buNone/>
                </a:pPr>
                <a:r>
                  <a:rPr lang="en-US" sz="1600" b="1" i="0" u="none" strike="noStrike" cap="none" dirty="0">
                    <a:solidFill>
                      <a:srgbClr val="0D2547"/>
                    </a:solidFill>
                    <a:latin typeface="Trebuchet MS"/>
                    <a:ea typeface="Trebuchet MS"/>
                    <a:cs typeface="Trebuchet MS"/>
                    <a:sym typeface="Trebuchet MS"/>
                  </a:rPr>
                  <a:t>Explanation</a:t>
                </a:r>
                <a:endParaRPr sz="1600" b="1" i="1" u="none" strike="noStrike" cap="none" dirty="0">
                  <a:solidFill>
                    <a:srgbClr val="E71C57"/>
                  </a:solidFill>
                  <a:latin typeface="Trebuchet MS"/>
                  <a:ea typeface="Trebuchet MS"/>
                  <a:cs typeface="Trebuchet MS"/>
                  <a:sym typeface="Trebuchet MS"/>
                </a:endParaRPr>
              </a:p>
            </p:txBody>
          </p:sp>
          <p:cxnSp>
            <p:nvCxnSpPr>
              <p:cNvPr id="8" name="Google Shape;408;g3092fef33f4_3_50">
                <a:extLst>
                  <a:ext uri="{FF2B5EF4-FFF2-40B4-BE49-F238E27FC236}">
                    <a16:creationId xmlns:a16="http://schemas.microsoft.com/office/drawing/2014/main" id="{6019A20A-D3C3-302A-A8CB-17463445D8C0}"/>
                  </a:ext>
                </a:extLst>
              </p:cNvPr>
              <p:cNvCxnSpPr/>
              <p:nvPr/>
            </p:nvCxnSpPr>
            <p:spPr>
              <a:xfrm>
                <a:off x="1087581" y="1889701"/>
                <a:ext cx="3397014" cy="0"/>
              </a:xfrm>
              <a:prstGeom prst="straightConnector1">
                <a:avLst/>
              </a:prstGeom>
              <a:noFill/>
              <a:ln w="19050" cap="rnd" cmpd="sng">
                <a:solidFill>
                  <a:srgbClr val="0D2547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IE_Personal_Statement">
      <a:dk1>
        <a:srgbClr val="FFFFFF"/>
      </a:dk1>
      <a:lt1>
        <a:srgbClr val="000000"/>
      </a:lt1>
      <a:dk2>
        <a:srgbClr val="000066"/>
      </a:dk2>
      <a:lt2>
        <a:srgbClr val="47BFFF"/>
      </a:lt2>
      <a:accent1>
        <a:srgbClr val="818285"/>
      </a:accent1>
      <a:accent2>
        <a:srgbClr val="C7CACC"/>
      </a:accent2>
      <a:accent3>
        <a:srgbClr val="30CB71"/>
      </a:accent3>
      <a:accent4>
        <a:srgbClr val="F39C12"/>
      </a:accent4>
      <a:accent5>
        <a:srgbClr val="FFC000"/>
      </a:accent5>
      <a:accent6>
        <a:srgbClr val="F0515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832</Words>
  <Application>Microsoft Office PowerPoint</Application>
  <PresentationFormat>Widescreen</PresentationFormat>
  <Paragraphs>65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Lato</vt:lpstr>
      <vt:lpstr>Trebuchet MS</vt:lpstr>
      <vt:lpstr>Noto Sans Symbols</vt:lpstr>
      <vt:lpstr>Office Theme</vt:lpstr>
      <vt:lpstr>Data Visualization</vt:lpstr>
      <vt:lpstr>Project Context?</vt:lpstr>
      <vt:lpstr>Key Analysis Questions</vt:lpstr>
      <vt:lpstr>PowerPoint Presentation</vt:lpstr>
      <vt:lpstr>Considerations &amp; Next Steps</vt:lpstr>
      <vt:lpstr>Thank You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Rawad Yared</dc:creator>
  <cp:lastModifiedBy>Rawad Yared</cp:lastModifiedBy>
  <cp:revision>124</cp:revision>
  <dcterms:created xsi:type="dcterms:W3CDTF">2023-07-02T07:30:25Z</dcterms:created>
  <dcterms:modified xsi:type="dcterms:W3CDTF">2025-10-05T12:11:21Z</dcterms:modified>
</cp:coreProperties>
</file>